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86" r:id="rId6"/>
    <p:sldId id="287" r:id="rId7"/>
    <p:sldId id="288" r:id="rId8"/>
    <p:sldId id="289" r:id="rId9"/>
    <p:sldId id="294" r:id="rId10"/>
    <p:sldId id="290" r:id="rId11"/>
    <p:sldId id="291" r:id="rId12"/>
    <p:sldId id="295" r:id="rId13"/>
    <p:sldId id="296" r:id="rId14"/>
    <p:sldId id="297" r:id="rId15"/>
    <p:sldId id="292"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al Goyal" initials="KG" lastIdx="1" clrIdx="0">
    <p:extLst>
      <p:ext uri="{19B8F6BF-5375-455C-9EA6-DF929625EA0E}">
        <p15:presenceInfo xmlns:p15="http://schemas.microsoft.com/office/powerpoint/2012/main" userId="8e168f7d11fd4f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4" d="100"/>
          <a:sy n="74" d="100"/>
        </p:scale>
        <p:origin x="5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2277"/>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5" y="1357841"/>
            <a:ext cx="3214307" cy="2901694"/>
          </a:xfrm>
        </p:spPr>
        <p:txBody>
          <a:bodyPr anchor="b">
            <a:normAutofit/>
          </a:bodyPr>
          <a:lstStyle/>
          <a:p>
            <a:r>
              <a:rPr lang="en-US" sz="3600" dirty="0">
                <a:solidFill>
                  <a:schemeClr val="tx1"/>
                </a:solidFill>
                <a:latin typeface="Gill Sans Ultra Bold" panose="020B0A02020104020203" pitchFamily="34" charset="0"/>
                <a:cs typeface="Arial" panose="020B0604020202020204" pitchFamily="34" charset="0"/>
              </a:rPr>
              <a:t>Career Roadmaps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079410" y="4502355"/>
            <a:ext cx="3205640" cy="1117203"/>
          </a:xfrm>
        </p:spPr>
        <p:txBody>
          <a:bodyPr anchor="t">
            <a:normAutofit fontScale="92500" lnSpcReduction="10000"/>
          </a:bodyPr>
          <a:lstStyle/>
          <a:p>
            <a:pPr>
              <a:lnSpc>
                <a:spcPct val="100000"/>
              </a:lnSpc>
            </a:pPr>
            <a:r>
              <a:rPr lang="en-US" sz="1600" dirty="0"/>
              <a:t>Name: Kunal Goyal</a:t>
            </a:r>
          </a:p>
          <a:p>
            <a:pPr>
              <a:lnSpc>
                <a:spcPct val="100000"/>
              </a:lnSpc>
            </a:pPr>
            <a:r>
              <a:rPr lang="en-US" sz="1600" dirty="0"/>
              <a:t>Course: BCA-V EVE</a:t>
            </a:r>
          </a:p>
          <a:p>
            <a:pPr>
              <a:lnSpc>
                <a:spcPct val="100000"/>
              </a:lnSpc>
            </a:pPr>
            <a:r>
              <a:rPr lang="en-US" sz="1600" dirty="0"/>
              <a:t>Enrolment: 03421102019</a:t>
            </a:r>
          </a:p>
          <a:p>
            <a:pPr>
              <a:lnSpc>
                <a:spcPct val="100000"/>
              </a:lnSpc>
            </a:pPr>
            <a:endParaRPr lang="en-US" sz="1600" dirty="0"/>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948094"/>
            <a:ext cx="3517567" cy="2093975"/>
          </a:xfrm>
        </p:spPr>
        <p:txBody>
          <a:bodyPr/>
          <a:lstStyle/>
          <a:p>
            <a:r>
              <a:rPr lang="en-US" dirty="0">
                <a:latin typeface="Gill Sans Ultra Bold" panose="020B0A02020104020203" pitchFamily="34" charset="0"/>
              </a:rPr>
              <a:t>Gantt Chart</a:t>
            </a:r>
            <a:br>
              <a:rPr lang="en-US" dirty="0">
                <a:latin typeface="Gill Sans Ultra Bold" panose="020B0A02020104020203" pitchFamily="34" charset="0"/>
              </a:rPr>
            </a:br>
            <a:r>
              <a:rPr lang="en-US" dirty="0">
                <a:latin typeface="Gill Sans Ultra Bold" panose="020B0A02020104020203" pitchFamily="34" charset="0"/>
              </a:rPr>
              <a:t>Career Roadmaps</a:t>
            </a:r>
            <a:endParaRPr lang="en-GB" dirty="0">
              <a:latin typeface="Gill Sans Ultra Bold" panose="020B0A02020104020203" pitchFamily="34" charset="0"/>
            </a:endParaRPr>
          </a:p>
        </p:txBody>
      </p:sp>
      <p:pic>
        <p:nvPicPr>
          <p:cNvPr id="4" name="Picture 3">
            <a:extLst>
              <a:ext uri="{FF2B5EF4-FFF2-40B4-BE49-F238E27FC236}">
                <a16:creationId xmlns:a16="http://schemas.microsoft.com/office/drawing/2014/main" id="{B17735FD-2CAF-4D51-B006-E24613D07AB6}"/>
              </a:ext>
            </a:extLst>
          </p:cNvPr>
          <p:cNvPicPr>
            <a:picLocks noChangeAspect="1"/>
          </p:cNvPicPr>
          <p:nvPr/>
        </p:nvPicPr>
        <p:blipFill>
          <a:blip r:embed="rId2"/>
          <a:stretch>
            <a:fillRect/>
          </a:stretch>
        </p:blipFill>
        <p:spPr>
          <a:xfrm>
            <a:off x="4636395" y="721217"/>
            <a:ext cx="7550301" cy="5834324"/>
          </a:xfrm>
          <a:prstGeom prst="rect">
            <a:avLst/>
          </a:prstGeom>
        </p:spPr>
      </p:pic>
    </p:spTree>
    <p:extLst>
      <p:ext uri="{BB962C8B-B14F-4D97-AF65-F5344CB8AC3E}">
        <p14:creationId xmlns:p14="http://schemas.microsoft.com/office/powerpoint/2010/main" val="1348272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948094"/>
            <a:ext cx="3517567" cy="2093975"/>
          </a:xfrm>
        </p:spPr>
        <p:txBody>
          <a:bodyPr/>
          <a:lstStyle/>
          <a:p>
            <a:r>
              <a:rPr lang="en-US" dirty="0">
                <a:latin typeface="Gill Sans Ultra Bold" panose="020B0A02020104020203" pitchFamily="34" charset="0"/>
              </a:rPr>
              <a:t>DFD Chart</a:t>
            </a:r>
            <a:br>
              <a:rPr lang="en-US" dirty="0">
                <a:latin typeface="Gill Sans Ultra Bold" panose="020B0A02020104020203" pitchFamily="34" charset="0"/>
              </a:rPr>
            </a:br>
            <a:r>
              <a:rPr lang="en-US" dirty="0">
                <a:latin typeface="Gill Sans Ultra Bold" panose="020B0A02020104020203" pitchFamily="34" charset="0"/>
              </a:rPr>
              <a:t>of</a:t>
            </a:r>
            <a:br>
              <a:rPr lang="en-US" dirty="0">
                <a:latin typeface="Gill Sans Ultra Bold" panose="020B0A02020104020203" pitchFamily="34" charset="0"/>
              </a:rPr>
            </a:br>
            <a:r>
              <a:rPr lang="en-US" dirty="0">
                <a:latin typeface="Gill Sans Ultra Bold" panose="020B0A02020104020203" pitchFamily="34" charset="0"/>
              </a:rPr>
              <a:t>Career </a:t>
            </a:r>
            <a:br>
              <a:rPr lang="en-US" dirty="0">
                <a:latin typeface="Gill Sans Ultra Bold" panose="020B0A02020104020203" pitchFamily="34" charset="0"/>
              </a:rPr>
            </a:br>
            <a:r>
              <a:rPr lang="en-US" dirty="0">
                <a:latin typeface="Gill Sans Ultra Bold" panose="020B0A02020104020203" pitchFamily="34" charset="0"/>
              </a:rPr>
              <a:t>Roadmaps</a:t>
            </a:r>
            <a:endParaRPr lang="en-GB" dirty="0">
              <a:latin typeface="Gill Sans Ultra Bold" panose="020B0A02020104020203" pitchFamily="34" charset="0"/>
            </a:endParaRPr>
          </a:p>
        </p:txBody>
      </p:sp>
      <p:pic>
        <p:nvPicPr>
          <p:cNvPr id="5" name="Picture 4">
            <a:extLst>
              <a:ext uri="{FF2B5EF4-FFF2-40B4-BE49-F238E27FC236}">
                <a16:creationId xmlns:a16="http://schemas.microsoft.com/office/drawing/2014/main" id="{29D7D05F-4D9A-4247-8C30-7EB668E8FDEE}"/>
              </a:ext>
            </a:extLst>
          </p:cNvPr>
          <p:cNvPicPr>
            <a:picLocks noChangeAspect="1"/>
          </p:cNvPicPr>
          <p:nvPr/>
        </p:nvPicPr>
        <p:blipFill>
          <a:blip r:embed="rId2"/>
          <a:stretch>
            <a:fillRect/>
          </a:stretch>
        </p:blipFill>
        <p:spPr>
          <a:xfrm>
            <a:off x="5393994" y="0"/>
            <a:ext cx="6478287" cy="6858000"/>
          </a:xfrm>
          <a:prstGeom prst="rect">
            <a:avLst/>
          </a:prstGeom>
        </p:spPr>
      </p:pic>
    </p:spTree>
    <p:extLst>
      <p:ext uri="{BB962C8B-B14F-4D97-AF65-F5344CB8AC3E}">
        <p14:creationId xmlns:p14="http://schemas.microsoft.com/office/powerpoint/2010/main" val="195700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948094"/>
            <a:ext cx="3517567" cy="2093975"/>
          </a:xfrm>
        </p:spPr>
        <p:txBody>
          <a:bodyPr/>
          <a:lstStyle/>
          <a:p>
            <a:r>
              <a:rPr lang="en-US" dirty="0">
                <a:latin typeface="Gill Sans Ultra Bold" panose="020B0A02020104020203" pitchFamily="34" charset="0"/>
              </a:rPr>
              <a:t>References used </a:t>
            </a:r>
            <a:endParaRPr lang="en-GB" dirty="0">
              <a:latin typeface="Gill Sans Ultra Bold" panose="020B0A02020104020203" pitchFamily="34" charset="0"/>
            </a:endParaRPr>
          </a:p>
        </p:txBody>
      </p:sp>
      <p:sp>
        <p:nvSpPr>
          <p:cNvPr id="3" name="TextBox 2">
            <a:extLst>
              <a:ext uri="{FF2B5EF4-FFF2-40B4-BE49-F238E27FC236}">
                <a16:creationId xmlns:a16="http://schemas.microsoft.com/office/drawing/2014/main" id="{661B1881-B77B-4624-AE05-E6E34D2D3F8B}"/>
              </a:ext>
            </a:extLst>
          </p:cNvPr>
          <p:cNvSpPr txBox="1"/>
          <p:nvPr/>
        </p:nvSpPr>
        <p:spPr>
          <a:xfrm>
            <a:off x="5048518" y="2507842"/>
            <a:ext cx="6761409"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Geeks for Geek</a:t>
            </a:r>
            <a:r>
              <a:rPr lang="en-GB" sz="2000" dirty="0"/>
              <a:t>s</a:t>
            </a:r>
          </a:p>
          <a:p>
            <a:pPr marL="285750" indent="-285750">
              <a:buFont typeface="Arial" panose="020B0604020202020204" pitchFamily="34" charset="0"/>
              <a:buChar char="•"/>
            </a:pPr>
            <a:r>
              <a:rPr lang="en-GB" sz="2000" dirty="0"/>
              <a:t>W3Schools</a:t>
            </a:r>
          </a:p>
          <a:p>
            <a:pPr marL="285750" indent="-285750">
              <a:buFont typeface="Arial" panose="020B0604020202020204" pitchFamily="34" charset="0"/>
              <a:buChar char="•"/>
            </a:pPr>
            <a:r>
              <a:rPr lang="en-GB" sz="2000" dirty="0"/>
              <a:t>Java-t-Point</a:t>
            </a:r>
          </a:p>
          <a:p>
            <a:pPr marL="285750" indent="-285750">
              <a:buFont typeface="Arial" panose="020B0604020202020204" pitchFamily="34" charset="0"/>
              <a:buChar char="•"/>
            </a:pPr>
            <a:r>
              <a:rPr lang="en-GB" sz="2000" dirty="0"/>
              <a:t>The Verge</a:t>
            </a:r>
          </a:p>
          <a:p>
            <a:pPr marL="285750" indent="-285750">
              <a:buFont typeface="Arial" panose="020B0604020202020204" pitchFamily="34" charset="0"/>
              <a:buChar char="•"/>
            </a:pPr>
            <a:r>
              <a:rPr lang="en-US" sz="2000" dirty="0"/>
              <a:t>Wikipedia</a:t>
            </a:r>
          </a:p>
          <a:p>
            <a:pPr marL="285750" indent="-285750">
              <a:buFont typeface="Arial" panose="020B0604020202020204" pitchFamily="34" charset="0"/>
              <a:buChar char="•"/>
            </a:pPr>
            <a:r>
              <a:rPr lang="en-US" sz="2000" dirty="0"/>
              <a:t>Studio Binder</a:t>
            </a:r>
          </a:p>
          <a:p>
            <a:pPr marL="285750" indent="-285750">
              <a:buFont typeface="Arial" panose="020B0604020202020204" pitchFamily="34" charset="0"/>
              <a:buChar char="•"/>
            </a:pPr>
            <a:r>
              <a:rPr lang="en-US" sz="2000" dirty="0" err="1"/>
              <a:t>Vmg</a:t>
            </a:r>
            <a:r>
              <a:rPr lang="en-US" sz="2000" dirty="0"/>
              <a:t> Studios</a:t>
            </a:r>
          </a:p>
        </p:txBody>
      </p:sp>
    </p:spTree>
    <p:extLst>
      <p:ext uri="{BB962C8B-B14F-4D97-AF65-F5344CB8AC3E}">
        <p14:creationId xmlns:p14="http://schemas.microsoft.com/office/powerpoint/2010/main" val="3142205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5D94-2ACA-4B94-BC32-479B7394CB09}"/>
              </a:ext>
            </a:extLst>
          </p:cNvPr>
          <p:cNvSpPr>
            <a:spLocks noGrp="1"/>
          </p:cNvSpPr>
          <p:nvPr>
            <p:ph type="ctrTitle"/>
          </p:nvPr>
        </p:nvSpPr>
        <p:spPr/>
        <p:txBody>
          <a:bodyPr/>
          <a:lstStyle/>
          <a:p>
            <a:r>
              <a:rPr lang="en-US" sz="6600" dirty="0">
                <a:latin typeface="Gill Sans Ultra Bold" panose="020B0A02020104020203" pitchFamily="34" charset="0"/>
              </a:rPr>
              <a:t>Thank you</a:t>
            </a:r>
            <a:br>
              <a:rPr lang="en-US" dirty="0">
                <a:latin typeface="Gill Sans Ultra Bold" panose="020B0A02020104020203" pitchFamily="34" charset="0"/>
              </a:rPr>
            </a:br>
            <a:r>
              <a:rPr lang="en-US" dirty="0">
                <a:solidFill>
                  <a:schemeClr val="accent5">
                    <a:lumMod val="60000"/>
                    <a:lumOff val="40000"/>
                  </a:schemeClr>
                </a:solidFill>
                <a:latin typeface="Gill Sans Ultra Bold" panose="020B0A02020104020203" pitchFamily="34" charset="0"/>
              </a:rPr>
              <a:t>Kunal Goyal</a:t>
            </a:r>
            <a:endParaRPr lang="en-GB" dirty="0">
              <a:solidFill>
                <a:schemeClr val="accent5">
                  <a:lumMod val="60000"/>
                  <a:lumOff val="40000"/>
                </a:schemeClr>
              </a:solidFill>
              <a:latin typeface="Gill Sans Ultra Bold" panose="020B0A02020104020203" pitchFamily="34" charset="0"/>
            </a:endParaRPr>
          </a:p>
        </p:txBody>
      </p:sp>
    </p:spTree>
    <p:extLst>
      <p:ext uri="{BB962C8B-B14F-4D97-AF65-F5344CB8AC3E}">
        <p14:creationId xmlns:p14="http://schemas.microsoft.com/office/powerpoint/2010/main" val="3915328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pPr algn="ctr"/>
            <a:r>
              <a:rPr lang="en-US" sz="4400" dirty="0">
                <a:solidFill>
                  <a:schemeClr val="bg1"/>
                </a:solidFill>
                <a:latin typeface="Gill Sans Ultra Bold" panose="020B0A02020104020203" pitchFamily="34" charset="0"/>
              </a:rPr>
              <a:t>About</a:t>
            </a:r>
            <a:br>
              <a:rPr lang="en-US" sz="4400" dirty="0">
                <a:solidFill>
                  <a:schemeClr val="bg1"/>
                </a:solidFill>
                <a:latin typeface="Gill Sans Ultra Bold" panose="020B0A02020104020203" pitchFamily="34" charset="0"/>
              </a:rPr>
            </a:br>
            <a:r>
              <a:rPr lang="en-US" sz="3600" dirty="0">
                <a:solidFill>
                  <a:schemeClr val="bg1"/>
                </a:solidFill>
                <a:latin typeface="Gill Sans Ultra Bold" panose="020B0A02020104020203" pitchFamily="34" charset="0"/>
              </a:rPr>
              <a:t>Career </a:t>
            </a:r>
            <a:br>
              <a:rPr lang="en-US" sz="3600" dirty="0">
                <a:solidFill>
                  <a:schemeClr val="bg1"/>
                </a:solidFill>
                <a:latin typeface="Gill Sans Ultra Bold" panose="020B0A02020104020203" pitchFamily="34" charset="0"/>
              </a:rPr>
            </a:br>
            <a:r>
              <a:rPr lang="en-US" sz="3600" dirty="0">
                <a:solidFill>
                  <a:schemeClr val="bg1"/>
                </a:solidFill>
                <a:latin typeface="Gill Sans Ultra Bold" panose="020B0A02020104020203" pitchFamily="34" charset="0"/>
              </a:rPr>
              <a:t>Roadmaps</a:t>
            </a:r>
          </a:p>
        </p:txBody>
      </p:sp>
      <p:sp>
        <p:nvSpPr>
          <p:cNvPr id="4" name="Content Placeholder 3">
            <a:extLst>
              <a:ext uri="{FF2B5EF4-FFF2-40B4-BE49-F238E27FC236}">
                <a16:creationId xmlns:a16="http://schemas.microsoft.com/office/drawing/2014/main" id="{7B7735BD-E4AF-4508-88E4-55F9FF7DE5B3}"/>
              </a:ext>
            </a:extLst>
          </p:cNvPr>
          <p:cNvSpPr>
            <a:spLocks noGrp="1"/>
          </p:cNvSpPr>
          <p:nvPr>
            <p:ph idx="1"/>
          </p:nvPr>
        </p:nvSpPr>
        <p:spPr>
          <a:xfrm>
            <a:off x="4439478" y="212035"/>
            <a:ext cx="7260152" cy="6387548"/>
          </a:xfrm>
        </p:spPr>
        <p:txBody>
          <a:bodyPr>
            <a:normAutofit/>
          </a:bodyPr>
          <a:lstStyle/>
          <a:p>
            <a:r>
              <a:rPr lang="en-US" sz="1800" dirty="0"/>
              <a:t>The Title of the Project is the “Career Roadmaps” to move </a:t>
            </a:r>
            <a:r>
              <a:rPr lang="en-US" sz="1800" dirty="0">
                <a:effectLst/>
                <a:ea typeface="Liberation Serif"/>
                <a:cs typeface="Liberation Serif"/>
              </a:rPr>
              <a:t>towards the technology in the right direction.</a:t>
            </a:r>
          </a:p>
          <a:p>
            <a:r>
              <a:rPr lang="en-US" sz="1800" dirty="0">
                <a:ea typeface="Liberation Serif"/>
                <a:cs typeface="Liberation Serif"/>
              </a:rPr>
              <a:t>Every Student or a working professional faces problems such as:</a:t>
            </a: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What to be learned in that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How to learn the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How to move in the right direction?</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How to grow in the particular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How much time it would take to learn the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From what point we should start learning the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Where are the best resources available for that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Is technology chosen by me is right or not?</a:t>
            </a:r>
            <a:endParaRPr lang="en-US" sz="1800" dirty="0">
              <a:ea typeface="Liberation Serif"/>
              <a:cs typeface="Liberation Serif"/>
            </a:endParaRPr>
          </a:p>
          <a:p>
            <a:r>
              <a:rPr lang="en-US" sz="1800" dirty="0">
                <a:ea typeface="Liberation Serif"/>
                <a:cs typeface="Liberation Serif"/>
              </a:rPr>
              <a:t>But there’s no such right, trustworthy and complete information provided at a single source.</a:t>
            </a:r>
          </a:p>
          <a:p>
            <a:r>
              <a:rPr lang="en-US" sz="1800" dirty="0">
                <a:ea typeface="Liberation Serif"/>
                <a:cs typeface="Liberation Serif"/>
              </a:rPr>
              <a:t>So to solve this problem there comes the </a:t>
            </a:r>
            <a:r>
              <a:rPr lang="en-US" sz="1800" b="1" dirty="0">
                <a:ea typeface="Liberation Serif"/>
                <a:cs typeface="Liberation Serif"/>
              </a:rPr>
              <a:t>Career Roadmaps.</a:t>
            </a:r>
          </a:p>
          <a:p>
            <a:r>
              <a:rPr lang="en-US" sz="1800" dirty="0">
                <a:effectLst/>
                <a:ea typeface="Liberation Serif"/>
                <a:cs typeface="Liberation Serif"/>
              </a:rPr>
              <a:t>A Roadmap is very important aspect in one’s career to follow the right path so that one can achieve their goals effectively and efficiently in the right manner.</a:t>
            </a:r>
            <a:endParaRPr lang="en-GB" sz="1800" dirty="0">
              <a:effectLst/>
              <a:ea typeface="Liberation Serif"/>
              <a:cs typeface="Liberation Serif"/>
            </a:endParaRPr>
          </a:p>
          <a:p>
            <a:endParaRPr lang="en-US" sz="1800" b="1" dirty="0">
              <a:ea typeface="Liberation Serif"/>
              <a:cs typeface="Liberation Serif"/>
            </a:endParaRPr>
          </a:p>
          <a:p>
            <a:endParaRPr lang="en-US" sz="1800" b="1" dirty="0">
              <a:ea typeface="Liberation Serif"/>
              <a:cs typeface="Liberation Serif"/>
            </a:endParaRPr>
          </a:p>
          <a:p>
            <a:endParaRPr lang="en-US" sz="2000" dirty="0">
              <a:ea typeface="Liberation Serif"/>
              <a:cs typeface="Liberation Serif"/>
            </a:endParaRPr>
          </a:p>
          <a:p>
            <a:endParaRPr lang="en-GB" sz="1800" dirty="0">
              <a:effectLst/>
              <a:ea typeface="Liberation Serif"/>
              <a:cs typeface="Liberation Serif"/>
            </a:endParaRPr>
          </a:p>
          <a:p>
            <a:endParaRPr lang="en-GB" dirty="0"/>
          </a:p>
        </p:txBody>
      </p:sp>
    </p:spTree>
    <p:extLst>
      <p:ext uri="{BB962C8B-B14F-4D97-AF65-F5344CB8AC3E}">
        <p14:creationId xmlns:p14="http://schemas.microsoft.com/office/powerpoint/2010/main" val="129251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A4B0-8EE1-48E2-B4E1-9D43E2DA4E9F}"/>
              </a:ext>
            </a:extLst>
          </p:cNvPr>
          <p:cNvSpPr>
            <a:spLocks noGrp="1"/>
          </p:cNvSpPr>
          <p:nvPr>
            <p:ph type="title"/>
          </p:nvPr>
        </p:nvSpPr>
        <p:spPr>
          <a:xfrm>
            <a:off x="577204" y="1767044"/>
            <a:ext cx="3517567" cy="2093975"/>
          </a:xfrm>
        </p:spPr>
        <p:txBody>
          <a:bodyPr/>
          <a:lstStyle/>
          <a:p>
            <a:r>
              <a:rPr lang="en-US" dirty="0">
                <a:latin typeface="Gill Sans Ultra Bold" panose="020B0A02020104020203" pitchFamily="34" charset="0"/>
              </a:rPr>
              <a:t>What is a</a:t>
            </a:r>
            <a:br>
              <a:rPr lang="en-US" dirty="0">
                <a:latin typeface="Gill Sans Ultra Bold" panose="020B0A02020104020203" pitchFamily="34" charset="0"/>
              </a:rPr>
            </a:br>
            <a:r>
              <a:rPr lang="en-US" dirty="0">
                <a:latin typeface="Gill Sans Ultra Bold" panose="020B0A02020104020203" pitchFamily="34" charset="0"/>
              </a:rPr>
              <a:t>Roadmap ?</a:t>
            </a:r>
            <a:endParaRPr lang="en-GB" dirty="0">
              <a:latin typeface="Gill Sans Ultra Bold" panose="020B0A02020104020203" pitchFamily="34" charset="0"/>
            </a:endParaRPr>
          </a:p>
        </p:txBody>
      </p:sp>
      <p:sp>
        <p:nvSpPr>
          <p:cNvPr id="8" name="Content Placeholder 7">
            <a:extLst>
              <a:ext uri="{FF2B5EF4-FFF2-40B4-BE49-F238E27FC236}">
                <a16:creationId xmlns:a16="http://schemas.microsoft.com/office/drawing/2014/main" id="{5753E0C1-6091-4654-AAE7-F804D5B2FDDD}"/>
              </a:ext>
            </a:extLst>
          </p:cNvPr>
          <p:cNvSpPr>
            <a:spLocks noGrp="1"/>
          </p:cNvSpPr>
          <p:nvPr>
            <p:ph idx="1"/>
          </p:nvPr>
        </p:nvSpPr>
        <p:spPr>
          <a:xfrm>
            <a:off x="5054058" y="428230"/>
            <a:ext cx="7031924" cy="6330379"/>
          </a:xfrm>
        </p:spPr>
        <p:txBody>
          <a:bodyPr/>
          <a:lstStyle/>
          <a:p>
            <a:r>
              <a:rPr lang="en-US" dirty="0"/>
              <a:t>A Roadmap is a visual flowchart or visual representation of data that helps one to get all the information required about something in the easiest possible way. </a:t>
            </a:r>
          </a:p>
          <a:p>
            <a:endParaRPr lang="en-GB" dirty="0"/>
          </a:p>
        </p:txBody>
      </p:sp>
      <p:pic>
        <p:nvPicPr>
          <p:cNvPr id="10" name="Picture 9">
            <a:extLst>
              <a:ext uri="{FF2B5EF4-FFF2-40B4-BE49-F238E27FC236}">
                <a16:creationId xmlns:a16="http://schemas.microsoft.com/office/drawing/2014/main" id="{F38597D0-E161-4D4C-8AA7-E0D2115DD716}"/>
              </a:ext>
            </a:extLst>
          </p:cNvPr>
          <p:cNvPicPr>
            <a:picLocks noChangeAspect="1"/>
          </p:cNvPicPr>
          <p:nvPr/>
        </p:nvPicPr>
        <p:blipFill>
          <a:blip r:embed="rId2"/>
          <a:stretch>
            <a:fillRect/>
          </a:stretch>
        </p:blipFill>
        <p:spPr>
          <a:xfrm>
            <a:off x="5622235" y="1394792"/>
            <a:ext cx="5363817" cy="5363817"/>
          </a:xfrm>
          <a:prstGeom prst="rect">
            <a:avLst/>
          </a:prstGeom>
        </p:spPr>
      </p:pic>
    </p:spTree>
    <p:extLst>
      <p:ext uri="{BB962C8B-B14F-4D97-AF65-F5344CB8AC3E}">
        <p14:creationId xmlns:p14="http://schemas.microsoft.com/office/powerpoint/2010/main" val="3398927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793548"/>
            <a:ext cx="3517567" cy="2093975"/>
          </a:xfrm>
        </p:spPr>
        <p:txBody>
          <a:bodyPr/>
          <a:lstStyle/>
          <a:p>
            <a:r>
              <a:rPr lang="en-US" dirty="0">
                <a:latin typeface="Gill Sans Ultra Bold" panose="020B0A02020104020203" pitchFamily="34" charset="0"/>
              </a:rPr>
              <a:t>Features of </a:t>
            </a:r>
            <a:br>
              <a:rPr lang="en-US" dirty="0">
                <a:latin typeface="Gill Sans Ultra Bold" panose="020B0A02020104020203" pitchFamily="34" charset="0"/>
              </a:rPr>
            </a:br>
            <a:r>
              <a:rPr lang="en-US" dirty="0">
                <a:latin typeface="Gill Sans Ultra Bold" panose="020B0A02020104020203" pitchFamily="34" charset="0"/>
              </a:rPr>
              <a:t>Career </a:t>
            </a:r>
            <a:br>
              <a:rPr lang="en-US" dirty="0">
                <a:latin typeface="Gill Sans Ultra Bold" panose="020B0A02020104020203" pitchFamily="34" charset="0"/>
              </a:rPr>
            </a:br>
            <a:r>
              <a:rPr lang="en-US" dirty="0">
                <a:latin typeface="Gill Sans Ultra Bold" panose="020B0A02020104020203" pitchFamily="34" charset="0"/>
              </a:rPr>
              <a:t>Roadmaps</a:t>
            </a:r>
            <a:endParaRPr lang="en-GB" dirty="0">
              <a:latin typeface="Gill Sans Ultra Bold" panose="020B0A02020104020203" pitchFamily="34" charset="0"/>
            </a:endParaRPr>
          </a:p>
        </p:txBody>
      </p:sp>
      <p:sp>
        <p:nvSpPr>
          <p:cNvPr id="3" name="Content Placeholder 2">
            <a:extLst>
              <a:ext uri="{FF2B5EF4-FFF2-40B4-BE49-F238E27FC236}">
                <a16:creationId xmlns:a16="http://schemas.microsoft.com/office/drawing/2014/main" id="{70A08C21-31EE-4D0F-9831-29A2B9AB0BE9}"/>
              </a:ext>
            </a:extLst>
          </p:cNvPr>
          <p:cNvSpPr>
            <a:spLocks noGrp="1"/>
          </p:cNvSpPr>
          <p:nvPr>
            <p:ph idx="1"/>
          </p:nvPr>
        </p:nvSpPr>
        <p:spPr>
          <a:xfrm>
            <a:off x="5088837" y="371061"/>
            <a:ext cx="6679094" cy="6109252"/>
          </a:xfrm>
        </p:spPr>
        <p:txBody>
          <a:bodyPr/>
          <a:lstStyle/>
          <a:p>
            <a:r>
              <a:rPr lang="en-US" dirty="0"/>
              <a:t>Career Roadmaps allows you to choose between different technologies, it’s not just limited to the technical path it also helps people to learn different aspects of career such as Graphics Design or Animation.</a:t>
            </a:r>
          </a:p>
          <a:p>
            <a:r>
              <a:rPr lang="en-US" dirty="0"/>
              <a:t>Career Roadmaps consists of </a:t>
            </a:r>
            <a:r>
              <a:rPr lang="en-US"/>
              <a:t>different modules:</a:t>
            </a:r>
            <a:endParaRPr lang="en-US" dirty="0"/>
          </a:p>
          <a:p>
            <a:pPr lvl="1">
              <a:buFont typeface="Arial" panose="020B0604020202020204" pitchFamily="34" charset="0"/>
              <a:buChar char="•"/>
            </a:pPr>
            <a:r>
              <a:rPr lang="en-US" sz="1800" b="1" dirty="0"/>
              <a:t>Fields</a:t>
            </a:r>
          </a:p>
          <a:p>
            <a:pPr lvl="1">
              <a:buFont typeface="Arial" panose="020B0604020202020204" pitchFamily="34" charset="0"/>
              <a:buChar char="•"/>
            </a:pPr>
            <a:r>
              <a:rPr lang="en-US" sz="1800" b="1" dirty="0"/>
              <a:t>Technologies</a:t>
            </a:r>
          </a:p>
          <a:p>
            <a:pPr lvl="1">
              <a:buFont typeface="Arial" panose="020B0604020202020204" pitchFamily="34" charset="0"/>
              <a:buChar char="•"/>
            </a:pPr>
            <a:r>
              <a:rPr lang="en-US" sz="1800" b="1" dirty="0"/>
              <a:t>Area of Work</a:t>
            </a:r>
          </a:p>
          <a:p>
            <a:pPr marL="201168" lvl="1" indent="0">
              <a:buNone/>
            </a:pPr>
            <a:endParaRPr lang="en-GB" sz="1800" b="1" dirty="0"/>
          </a:p>
          <a:p>
            <a:pPr marL="201168" lvl="1" indent="0">
              <a:buNone/>
            </a:pPr>
            <a:r>
              <a:rPr lang="en-GB" sz="1800" b="1" dirty="0"/>
              <a:t>Career Roadmaps </a:t>
            </a:r>
            <a:r>
              <a:rPr lang="en-GB" sz="1800" dirty="0"/>
              <a:t>consists of different fields such as Development, Motion Design and Animation and Graphics Design.</a:t>
            </a:r>
          </a:p>
          <a:p>
            <a:pPr marL="201168" lvl="1" indent="0">
              <a:buNone/>
            </a:pPr>
            <a:r>
              <a:rPr lang="en-GB" sz="1800" b="1" dirty="0"/>
              <a:t>Career Roadmaps </a:t>
            </a:r>
            <a:r>
              <a:rPr lang="en-GB" sz="1800" dirty="0"/>
              <a:t>consists of different technologies such as Web Development App Development and many more.</a:t>
            </a:r>
          </a:p>
          <a:p>
            <a:pPr marL="201168" lvl="1" indent="0">
              <a:buNone/>
            </a:pPr>
            <a:r>
              <a:rPr lang="en-GB" sz="1800" b="1" dirty="0"/>
              <a:t>Career Roadmaps </a:t>
            </a:r>
            <a:r>
              <a:rPr lang="en-GB" sz="1800" dirty="0"/>
              <a:t>consists of different area of work such as Front-End, Back-End, Full Stack and many more.</a:t>
            </a:r>
          </a:p>
          <a:p>
            <a:pPr marL="201168" lvl="1" indent="0">
              <a:buNone/>
            </a:pPr>
            <a:endParaRPr lang="en-GB" sz="1800" dirty="0"/>
          </a:p>
          <a:p>
            <a:pPr marL="201168" lvl="1" indent="0">
              <a:buNone/>
            </a:pPr>
            <a:endParaRPr lang="en-US" sz="1800" dirty="0"/>
          </a:p>
        </p:txBody>
      </p:sp>
    </p:spTree>
    <p:extLst>
      <p:ext uri="{BB962C8B-B14F-4D97-AF65-F5344CB8AC3E}">
        <p14:creationId xmlns:p14="http://schemas.microsoft.com/office/powerpoint/2010/main" val="7446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888690" y="2205672"/>
            <a:ext cx="3517567" cy="2093975"/>
          </a:xfrm>
        </p:spPr>
        <p:txBody>
          <a:bodyPr/>
          <a:lstStyle/>
          <a:p>
            <a:r>
              <a:rPr lang="en-US" sz="3200" dirty="0">
                <a:latin typeface="Gill Sans Ultra Bold" panose="020B0A02020104020203" pitchFamily="34" charset="0"/>
              </a:rPr>
              <a:t>SRS</a:t>
            </a:r>
            <a:br>
              <a:rPr lang="en-US" sz="3200" dirty="0">
                <a:latin typeface="Gill Sans Ultra Bold" panose="020B0A02020104020203" pitchFamily="34" charset="0"/>
              </a:rPr>
            </a:br>
            <a:r>
              <a:rPr lang="en-US" sz="3200" dirty="0">
                <a:latin typeface="Gill Sans Ultra Bold" panose="020B0A02020104020203" pitchFamily="34" charset="0"/>
              </a:rPr>
              <a:t>of the</a:t>
            </a:r>
            <a:br>
              <a:rPr lang="en-US" sz="3200" dirty="0">
                <a:latin typeface="Gill Sans Ultra Bold" panose="020B0A02020104020203" pitchFamily="34" charset="0"/>
              </a:rPr>
            </a:br>
            <a:r>
              <a:rPr lang="en-US" sz="3200" dirty="0">
                <a:latin typeface="Gill Sans Ultra Bold" panose="020B0A02020104020203" pitchFamily="34" charset="0"/>
              </a:rPr>
              <a:t>Project</a:t>
            </a:r>
            <a:endParaRPr lang="en-GB" dirty="0">
              <a:latin typeface="Gill Sans Ultra Bold" panose="020B0A02020104020203" pitchFamily="34" charset="0"/>
            </a:endParaRPr>
          </a:p>
        </p:txBody>
      </p:sp>
      <p:sp>
        <p:nvSpPr>
          <p:cNvPr id="3" name="Content Placeholder 2">
            <a:extLst>
              <a:ext uri="{FF2B5EF4-FFF2-40B4-BE49-F238E27FC236}">
                <a16:creationId xmlns:a16="http://schemas.microsoft.com/office/drawing/2014/main" id="{70A08C21-31EE-4D0F-9831-29A2B9AB0BE9}"/>
              </a:ext>
            </a:extLst>
          </p:cNvPr>
          <p:cNvSpPr>
            <a:spLocks noGrp="1"/>
          </p:cNvSpPr>
          <p:nvPr>
            <p:ph idx="1"/>
          </p:nvPr>
        </p:nvSpPr>
        <p:spPr>
          <a:xfrm>
            <a:off x="4829577" y="103030"/>
            <a:ext cx="7225048" cy="6619741"/>
          </a:xfrm>
        </p:spPr>
        <p:txBody>
          <a:bodyPr>
            <a:normAutofit/>
          </a:bodyPr>
          <a:lstStyle/>
          <a:p>
            <a:endParaRPr lang="en-GB" sz="1600" dirty="0"/>
          </a:p>
          <a:p>
            <a:r>
              <a:rPr lang="en-GB" sz="1600" dirty="0"/>
              <a:t>Project planning is part of project management, which relates to the use of schedules such as Gantt charts to plan and subsequently report progress within the project environment. Initially, the project scope is defined and the appropriate methods for completing the project are determined. Following this step, the durations for the various tasks necessary to complete the work are listed and grouped into a work breakdown structure. The logical dependencies between tasks are defined using an activity network diagram that enables identification of the critical path. </a:t>
            </a:r>
          </a:p>
          <a:p>
            <a:r>
              <a:rPr lang="en-GB" sz="1800" dirty="0"/>
              <a:t>SRS includes listing of the modules such as:</a:t>
            </a:r>
          </a:p>
          <a:p>
            <a:pPr lvl="1">
              <a:buFont typeface="Arial" panose="020B0604020202020204" pitchFamily="34" charset="0"/>
              <a:buChar char="•"/>
            </a:pPr>
            <a:r>
              <a:rPr lang="en-GB" sz="1600" dirty="0"/>
              <a:t>Fields</a:t>
            </a:r>
          </a:p>
          <a:p>
            <a:pPr lvl="1">
              <a:buFont typeface="Arial" panose="020B0604020202020204" pitchFamily="34" charset="0"/>
              <a:buChar char="•"/>
            </a:pPr>
            <a:r>
              <a:rPr lang="en-GB" sz="1600" dirty="0"/>
              <a:t>Technologies</a:t>
            </a:r>
          </a:p>
          <a:p>
            <a:pPr lvl="1">
              <a:buFont typeface="Arial" panose="020B0604020202020204" pitchFamily="34" charset="0"/>
              <a:buChar char="•"/>
            </a:pPr>
            <a:r>
              <a:rPr lang="en-GB" sz="1600" dirty="0"/>
              <a:t>Area of Work</a:t>
            </a:r>
          </a:p>
          <a:p>
            <a:pPr marL="201168" lvl="1" indent="0">
              <a:buNone/>
            </a:pPr>
            <a:r>
              <a:rPr lang="en-GB" sz="1600" dirty="0"/>
              <a:t>The action performed by the end user and the admin such as:</a:t>
            </a:r>
          </a:p>
          <a:p>
            <a:pPr lvl="2"/>
            <a:r>
              <a:rPr lang="en-GB" sz="1600" dirty="0"/>
              <a:t>View Roadmaps, referral websites and courses available</a:t>
            </a:r>
          </a:p>
          <a:p>
            <a:pPr lvl="2"/>
            <a:r>
              <a:rPr lang="en-GB" sz="1600" dirty="0"/>
              <a:t>Contacting for any Queries through Contact us feature</a:t>
            </a:r>
          </a:p>
          <a:p>
            <a:pPr lvl="2"/>
            <a:r>
              <a:rPr lang="en-GB" sz="1600" dirty="0"/>
              <a:t>Updating data and information about different technologies and fields etc.</a:t>
            </a:r>
          </a:p>
          <a:p>
            <a:pPr marL="384048" lvl="2" indent="0">
              <a:buNone/>
            </a:pPr>
            <a:r>
              <a:rPr lang="en-GB" sz="1600" dirty="0"/>
              <a:t>Designing of the roadmaps, website layout, website logo.</a:t>
            </a:r>
          </a:p>
          <a:p>
            <a:pPr marL="384048" lvl="2" indent="0">
              <a:buNone/>
            </a:pPr>
            <a:r>
              <a:rPr lang="en-GB" sz="1600" dirty="0"/>
              <a:t>Detailed listing of technologies and fields</a:t>
            </a:r>
          </a:p>
          <a:p>
            <a:pPr marL="384048" lvl="2" indent="0">
              <a:buNone/>
            </a:pPr>
            <a:r>
              <a:rPr lang="en-GB" sz="1600" dirty="0"/>
              <a:t> </a:t>
            </a:r>
            <a:endParaRPr lang="en-GB" sz="1800" dirty="0"/>
          </a:p>
          <a:p>
            <a:pPr marL="201168" lvl="1" indent="0">
              <a:buNone/>
            </a:pPr>
            <a:endParaRPr lang="en-US" sz="1800" dirty="0"/>
          </a:p>
        </p:txBody>
      </p:sp>
    </p:spTree>
    <p:extLst>
      <p:ext uri="{BB962C8B-B14F-4D97-AF65-F5344CB8AC3E}">
        <p14:creationId xmlns:p14="http://schemas.microsoft.com/office/powerpoint/2010/main" val="293398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793548"/>
            <a:ext cx="3517567" cy="2093975"/>
          </a:xfrm>
        </p:spPr>
        <p:txBody>
          <a:bodyPr/>
          <a:lstStyle/>
          <a:p>
            <a:r>
              <a:rPr lang="en-US" sz="3200" dirty="0">
                <a:latin typeface="Gill Sans Ultra Bold" panose="020B0A02020104020203" pitchFamily="34" charset="0"/>
              </a:rPr>
              <a:t>Methodology</a:t>
            </a:r>
            <a:br>
              <a:rPr lang="en-US" sz="3200" dirty="0">
                <a:latin typeface="Gill Sans Ultra Bold" panose="020B0A02020104020203" pitchFamily="34" charset="0"/>
              </a:rPr>
            </a:br>
            <a:r>
              <a:rPr lang="en-US" sz="3200" dirty="0">
                <a:latin typeface="Gill Sans Ultra Bold" panose="020B0A02020104020203" pitchFamily="34" charset="0"/>
              </a:rPr>
              <a:t>of the Project</a:t>
            </a:r>
            <a:r>
              <a:rPr lang="en-US" dirty="0">
                <a:latin typeface="Gill Sans Ultra Bold" panose="020B0A02020104020203" pitchFamily="34" charset="0"/>
              </a:rPr>
              <a:t> </a:t>
            </a:r>
            <a:endParaRPr lang="en-GB" dirty="0">
              <a:latin typeface="Gill Sans Ultra Bold" panose="020B0A02020104020203" pitchFamily="34" charset="0"/>
            </a:endParaRPr>
          </a:p>
        </p:txBody>
      </p:sp>
      <p:sp>
        <p:nvSpPr>
          <p:cNvPr id="3" name="Content Placeholder 2">
            <a:extLst>
              <a:ext uri="{FF2B5EF4-FFF2-40B4-BE49-F238E27FC236}">
                <a16:creationId xmlns:a16="http://schemas.microsoft.com/office/drawing/2014/main" id="{70A08C21-31EE-4D0F-9831-29A2B9AB0BE9}"/>
              </a:ext>
            </a:extLst>
          </p:cNvPr>
          <p:cNvSpPr>
            <a:spLocks noGrp="1"/>
          </p:cNvSpPr>
          <p:nvPr>
            <p:ph idx="1"/>
          </p:nvPr>
        </p:nvSpPr>
        <p:spPr>
          <a:xfrm>
            <a:off x="5088837" y="371061"/>
            <a:ext cx="6679094" cy="6109252"/>
          </a:xfrm>
        </p:spPr>
        <p:txBody>
          <a:bodyPr/>
          <a:lstStyle/>
          <a:p>
            <a:r>
              <a:rPr lang="en-GB" sz="1800" dirty="0"/>
              <a:t>Software development life cycle model used in the project is the Prototype model.</a:t>
            </a:r>
          </a:p>
          <a:p>
            <a:r>
              <a:rPr lang="en-GB" sz="1800" dirty="0"/>
              <a:t>What is Prototype Model?</a:t>
            </a:r>
          </a:p>
          <a:p>
            <a:r>
              <a:rPr lang="en-US" sz="1800" dirty="0">
                <a:effectLst/>
                <a:ea typeface="Liberation Serif"/>
                <a:cs typeface="Liberation Serif"/>
              </a:rPr>
              <a:t>The Prototype Model is the advancement of the older Models as the problem with the older models is that the Customer cannot see the working project till the end of the development process which can lead to project failure, thus it is better to use Prototype model so that the customer can take a look at the working prototype during the development process.</a:t>
            </a:r>
          </a:p>
          <a:p>
            <a:pPr>
              <a:lnSpc>
                <a:spcPct val="150000"/>
              </a:lnSpc>
            </a:pPr>
            <a:r>
              <a:rPr lang="en-GB" sz="1800" dirty="0">
                <a:effectLst/>
                <a:ea typeface="Liberation Serif"/>
                <a:cs typeface="Liberation Serif"/>
              </a:rPr>
              <a:t>In this model, the sequenc</a:t>
            </a:r>
            <a:r>
              <a:rPr lang="en-GB" sz="1800" dirty="0">
                <a:ea typeface="Liberation Serif"/>
                <a:cs typeface="Liberation Serif"/>
              </a:rPr>
              <a:t>e of activities are:</a:t>
            </a:r>
          </a:p>
          <a:p>
            <a:pPr lvl="2">
              <a:buFont typeface="Arial" panose="020B0604020202020204" pitchFamily="34" charset="0"/>
              <a:buChar char="•"/>
            </a:pPr>
            <a:r>
              <a:rPr lang="en-GB" sz="1600" dirty="0">
                <a:effectLst/>
                <a:ea typeface="Liberation Serif"/>
                <a:cs typeface="Liberation Serif"/>
              </a:rPr>
              <a:t>Requirements gathering and analysis</a:t>
            </a:r>
          </a:p>
          <a:p>
            <a:pPr lvl="2">
              <a:buFont typeface="Arial" panose="020B0604020202020204" pitchFamily="34" charset="0"/>
              <a:buChar char="•"/>
            </a:pPr>
            <a:r>
              <a:rPr lang="en-GB" sz="1600" dirty="0">
                <a:ea typeface="Liberation Serif"/>
                <a:cs typeface="Liberation Serif"/>
              </a:rPr>
              <a:t>Quick Design</a:t>
            </a:r>
          </a:p>
          <a:p>
            <a:pPr lvl="2">
              <a:buFont typeface="Arial" panose="020B0604020202020204" pitchFamily="34" charset="0"/>
              <a:buChar char="•"/>
            </a:pPr>
            <a:r>
              <a:rPr lang="en-GB" sz="1600" dirty="0">
                <a:effectLst/>
                <a:ea typeface="Liberation Serif"/>
                <a:cs typeface="Liberation Serif"/>
              </a:rPr>
              <a:t>Build Proto</a:t>
            </a:r>
            <a:r>
              <a:rPr lang="en-GB" sz="1600" dirty="0">
                <a:ea typeface="Liberation Serif"/>
                <a:cs typeface="Liberation Serif"/>
              </a:rPr>
              <a:t>type</a:t>
            </a:r>
          </a:p>
          <a:p>
            <a:pPr lvl="2">
              <a:buFont typeface="Arial" panose="020B0604020202020204" pitchFamily="34" charset="0"/>
              <a:buChar char="•"/>
            </a:pPr>
            <a:r>
              <a:rPr lang="en-GB" sz="1600" dirty="0">
                <a:effectLst/>
                <a:ea typeface="Liberation Serif"/>
                <a:cs typeface="Liberation Serif"/>
              </a:rPr>
              <a:t>User </a:t>
            </a:r>
            <a:r>
              <a:rPr lang="en-GB" sz="1600" dirty="0">
                <a:ea typeface="Liberation Serif"/>
                <a:cs typeface="Liberation Serif"/>
              </a:rPr>
              <a:t>Evaluation</a:t>
            </a:r>
          </a:p>
          <a:p>
            <a:pPr lvl="2">
              <a:buFont typeface="Arial" panose="020B0604020202020204" pitchFamily="34" charset="0"/>
              <a:buChar char="•"/>
            </a:pPr>
            <a:r>
              <a:rPr lang="en-GB" sz="1600" dirty="0">
                <a:effectLst/>
                <a:ea typeface="Liberation Serif"/>
                <a:cs typeface="Liberation Serif"/>
              </a:rPr>
              <a:t>Refining </a:t>
            </a:r>
            <a:r>
              <a:rPr lang="en-GB" sz="1600" dirty="0">
                <a:ea typeface="Liberation Serif"/>
                <a:cs typeface="Liberation Serif"/>
              </a:rPr>
              <a:t>Prototype</a:t>
            </a:r>
          </a:p>
          <a:p>
            <a:pPr lvl="2">
              <a:buFont typeface="Arial" panose="020B0604020202020204" pitchFamily="34" charset="0"/>
              <a:buChar char="•"/>
            </a:pPr>
            <a:r>
              <a:rPr lang="en-GB" sz="1600" dirty="0">
                <a:effectLst/>
                <a:ea typeface="Liberation Serif"/>
                <a:cs typeface="Liberation Serif"/>
              </a:rPr>
              <a:t>Engineer Product</a:t>
            </a:r>
          </a:p>
          <a:p>
            <a:endParaRPr lang="en-GB" sz="1800" dirty="0"/>
          </a:p>
          <a:p>
            <a:pPr marL="201168" lvl="1" indent="0">
              <a:buNone/>
            </a:pPr>
            <a:endParaRPr lang="en-GB" sz="1800" dirty="0"/>
          </a:p>
          <a:p>
            <a:pPr marL="201168" lvl="1" indent="0">
              <a:buNone/>
            </a:pPr>
            <a:endParaRPr lang="en-US" sz="1800" dirty="0"/>
          </a:p>
        </p:txBody>
      </p:sp>
    </p:spTree>
    <p:extLst>
      <p:ext uri="{BB962C8B-B14F-4D97-AF65-F5344CB8AC3E}">
        <p14:creationId xmlns:p14="http://schemas.microsoft.com/office/powerpoint/2010/main" val="1380259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2089359"/>
            <a:ext cx="3517567" cy="2093975"/>
          </a:xfrm>
        </p:spPr>
        <p:txBody>
          <a:bodyPr>
            <a:normAutofit/>
          </a:bodyPr>
          <a:lstStyle/>
          <a:p>
            <a:r>
              <a:rPr lang="en-US" dirty="0">
                <a:latin typeface="Gill Sans Ultra Bold" panose="020B0A02020104020203" pitchFamily="34" charset="0"/>
              </a:rPr>
              <a:t>Block Diagram of</a:t>
            </a:r>
            <a:br>
              <a:rPr lang="en-US" dirty="0">
                <a:latin typeface="Gill Sans Ultra Bold" panose="020B0A02020104020203" pitchFamily="34" charset="0"/>
              </a:rPr>
            </a:br>
            <a:r>
              <a:rPr lang="en-US" dirty="0">
                <a:latin typeface="Gill Sans Ultra Bold" panose="020B0A02020104020203" pitchFamily="34" charset="0"/>
              </a:rPr>
              <a:t>Career</a:t>
            </a:r>
            <a:br>
              <a:rPr lang="en-US" dirty="0">
                <a:latin typeface="Gill Sans Ultra Bold" panose="020B0A02020104020203" pitchFamily="34" charset="0"/>
              </a:rPr>
            </a:br>
            <a:r>
              <a:rPr lang="en-US" dirty="0">
                <a:latin typeface="Gill Sans Ultra Bold" panose="020B0A02020104020203" pitchFamily="34" charset="0"/>
              </a:rPr>
              <a:t>Roadmaps</a:t>
            </a:r>
            <a:endParaRPr lang="en-GB" dirty="0">
              <a:latin typeface="Gill Sans Ultra Bold" panose="020B0A02020104020203" pitchFamily="34" charset="0"/>
            </a:endParaRPr>
          </a:p>
        </p:txBody>
      </p:sp>
      <p:pic>
        <p:nvPicPr>
          <p:cNvPr id="5" name="Picture 4">
            <a:extLst>
              <a:ext uri="{FF2B5EF4-FFF2-40B4-BE49-F238E27FC236}">
                <a16:creationId xmlns:a16="http://schemas.microsoft.com/office/drawing/2014/main" id="{676D2D67-1687-45A0-8765-765654DD48BF}"/>
              </a:ext>
            </a:extLst>
          </p:cNvPr>
          <p:cNvPicPr>
            <a:picLocks noChangeAspect="1"/>
          </p:cNvPicPr>
          <p:nvPr/>
        </p:nvPicPr>
        <p:blipFill>
          <a:blip r:embed="rId2"/>
          <a:stretch>
            <a:fillRect/>
          </a:stretch>
        </p:blipFill>
        <p:spPr>
          <a:xfrm>
            <a:off x="4700789" y="792925"/>
            <a:ext cx="7491211" cy="4686845"/>
          </a:xfrm>
          <a:prstGeom prst="rect">
            <a:avLst/>
          </a:prstGeom>
        </p:spPr>
      </p:pic>
    </p:spTree>
    <p:extLst>
      <p:ext uri="{BB962C8B-B14F-4D97-AF65-F5344CB8AC3E}">
        <p14:creationId xmlns:p14="http://schemas.microsoft.com/office/powerpoint/2010/main" val="1497680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948094"/>
            <a:ext cx="3517567" cy="2093975"/>
          </a:xfrm>
        </p:spPr>
        <p:txBody>
          <a:bodyPr/>
          <a:lstStyle/>
          <a:p>
            <a:r>
              <a:rPr lang="en-US" dirty="0">
                <a:latin typeface="Gill Sans Ultra Bold" panose="020B0A02020104020203" pitchFamily="34" charset="0"/>
              </a:rPr>
              <a:t>ER Diagram</a:t>
            </a:r>
            <a:br>
              <a:rPr lang="en-US" dirty="0">
                <a:latin typeface="Gill Sans Ultra Bold" panose="020B0A02020104020203" pitchFamily="34" charset="0"/>
              </a:rPr>
            </a:br>
            <a:r>
              <a:rPr lang="en-US" dirty="0">
                <a:latin typeface="Gill Sans Ultra Bold" panose="020B0A02020104020203" pitchFamily="34" charset="0"/>
              </a:rPr>
              <a:t>of </a:t>
            </a:r>
            <a:br>
              <a:rPr lang="en-US" dirty="0">
                <a:latin typeface="Gill Sans Ultra Bold" panose="020B0A02020104020203" pitchFamily="34" charset="0"/>
              </a:rPr>
            </a:br>
            <a:r>
              <a:rPr lang="en-US" dirty="0">
                <a:latin typeface="Gill Sans Ultra Bold" panose="020B0A02020104020203" pitchFamily="34" charset="0"/>
              </a:rPr>
              <a:t>Career </a:t>
            </a:r>
            <a:br>
              <a:rPr lang="en-US" dirty="0">
                <a:latin typeface="Gill Sans Ultra Bold" panose="020B0A02020104020203" pitchFamily="34" charset="0"/>
              </a:rPr>
            </a:br>
            <a:r>
              <a:rPr lang="en-US" dirty="0">
                <a:latin typeface="Gill Sans Ultra Bold" panose="020B0A02020104020203" pitchFamily="34" charset="0"/>
              </a:rPr>
              <a:t>Roadmaps</a:t>
            </a:r>
            <a:endParaRPr lang="en-GB" dirty="0">
              <a:latin typeface="Gill Sans Ultra Bold" panose="020B0A02020104020203" pitchFamily="34" charset="0"/>
            </a:endParaRPr>
          </a:p>
        </p:txBody>
      </p:sp>
      <p:pic>
        <p:nvPicPr>
          <p:cNvPr id="4" name="Picture 3">
            <a:extLst>
              <a:ext uri="{FF2B5EF4-FFF2-40B4-BE49-F238E27FC236}">
                <a16:creationId xmlns:a16="http://schemas.microsoft.com/office/drawing/2014/main" id="{C52801A1-4CCB-494F-B09B-859309F633AF}"/>
              </a:ext>
            </a:extLst>
          </p:cNvPr>
          <p:cNvPicPr>
            <a:picLocks noChangeAspect="1"/>
          </p:cNvPicPr>
          <p:nvPr/>
        </p:nvPicPr>
        <p:blipFill>
          <a:blip r:embed="rId2"/>
          <a:stretch>
            <a:fillRect/>
          </a:stretch>
        </p:blipFill>
        <p:spPr>
          <a:xfrm>
            <a:off x="4979385" y="0"/>
            <a:ext cx="7226341" cy="6858000"/>
          </a:xfrm>
          <a:prstGeom prst="rect">
            <a:avLst/>
          </a:prstGeom>
        </p:spPr>
      </p:pic>
    </p:spTree>
    <p:extLst>
      <p:ext uri="{BB962C8B-B14F-4D97-AF65-F5344CB8AC3E}">
        <p14:creationId xmlns:p14="http://schemas.microsoft.com/office/powerpoint/2010/main" val="402412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948094"/>
            <a:ext cx="3517567" cy="2093975"/>
          </a:xfrm>
        </p:spPr>
        <p:txBody>
          <a:bodyPr/>
          <a:lstStyle/>
          <a:p>
            <a:r>
              <a:rPr lang="en-US" dirty="0">
                <a:latin typeface="Gill Sans Ultra Bold" panose="020B0A02020104020203" pitchFamily="34" charset="0"/>
              </a:rPr>
              <a:t>Use Case </a:t>
            </a:r>
            <a:br>
              <a:rPr lang="en-US" dirty="0">
                <a:latin typeface="Gill Sans Ultra Bold" panose="020B0A02020104020203" pitchFamily="34" charset="0"/>
              </a:rPr>
            </a:br>
            <a:r>
              <a:rPr lang="en-US" dirty="0">
                <a:latin typeface="Gill Sans Ultra Bold" panose="020B0A02020104020203" pitchFamily="34" charset="0"/>
              </a:rPr>
              <a:t>Diagram of</a:t>
            </a:r>
            <a:br>
              <a:rPr lang="en-US" dirty="0">
                <a:latin typeface="Gill Sans Ultra Bold" panose="020B0A02020104020203" pitchFamily="34" charset="0"/>
              </a:rPr>
            </a:br>
            <a:r>
              <a:rPr lang="en-US" dirty="0">
                <a:latin typeface="Gill Sans Ultra Bold" panose="020B0A02020104020203" pitchFamily="34" charset="0"/>
              </a:rPr>
              <a:t>Career </a:t>
            </a:r>
            <a:br>
              <a:rPr lang="en-US" dirty="0">
                <a:latin typeface="Gill Sans Ultra Bold" panose="020B0A02020104020203" pitchFamily="34" charset="0"/>
              </a:rPr>
            </a:br>
            <a:r>
              <a:rPr lang="en-US" dirty="0">
                <a:latin typeface="Gill Sans Ultra Bold" panose="020B0A02020104020203" pitchFamily="34" charset="0"/>
              </a:rPr>
              <a:t>Roadmaps</a:t>
            </a:r>
            <a:endParaRPr lang="en-GB" dirty="0">
              <a:latin typeface="Gill Sans Ultra Bold" panose="020B0A02020104020203" pitchFamily="34" charset="0"/>
            </a:endParaRPr>
          </a:p>
        </p:txBody>
      </p:sp>
      <p:pic>
        <p:nvPicPr>
          <p:cNvPr id="5" name="Picture 4">
            <a:extLst>
              <a:ext uri="{FF2B5EF4-FFF2-40B4-BE49-F238E27FC236}">
                <a16:creationId xmlns:a16="http://schemas.microsoft.com/office/drawing/2014/main" id="{93D07EB5-B818-4151-A239-25FCF7FC612F}"/>
              </a:ext>
            </a:extLst>
          </p:cNvPr>
          <p:cNvPicPr>
            <a:picLocks noChangeAspect="1"/>
          </p:cNvPicPr>
          <p:nvPr/>
        </p:nvPicPr>
        <p:blipFill>
          <a:blip r:embed="rId2"/>
          <a:stretch>
            <a:fillRect/>
          </a:stretch>
        </p:blipFill>
        <p:spPr>
          <a:xfrm>
            <a:off x="4790940" y="723403"/>
            <a:ext cx="7401060" cy="5411194"/>
          </a:xfrm>
          <a:prstGeom prst="rect">
            <a:avLst/>
          </a:prstGeom>
        </p:spPr>
      </p:pic>
    </p:spTree>
    <p:extLst>
      <p:ext uri="{BB962C8B-B14F-4D97-AF65-F5344CB8AC3E}">
        <p14:creationId xmlns:p14="http://schemas.microsoft.com/office/powerpoint/2010/main" val="323034115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{BD936731-4D33-4D4C-A864-8AD69AE50DC6}tf11429527_win32</Template>
  <TotalTime>129</TotalTime>
  <Words>659</Words>
  <Application>Microsoft Office PowerPoint</Application>
  <PresentationFormat>Widescreen</PresentationFormat>
  <Paragraphs>73</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Bookman Old Style</vt:lpstr>
      <vt:lpstr>Calibri</vt:lpstr>
      <vt:lpstr>Franklin Gothic Book</vt:lpstr>
      <vt:lpstr>Gill Sans Ultra Bold</vt:lpstr>
      <vt:lpstr>Symbol</vt:lpstr>
      <vt:lpstr>1_RetrospectVTI</vt:lpstr>
      <vt:lpstr>Career Roadmaps</vt:lpstr>
      <vt:lpstr>About Career  Roadmaps</vt:lpstr>
      <vt:lpstr>What is a Roadmap ?</vt:lpstr>
      <vt:lpstr>Features of  Career  Roadmaps</vt:lpstr>
      <vt:lpstr>SRS of the Project</vt:lpstr>
      <vt:lpstr>Methodology of the Project </vt:lpstr>
      <vt:lpstr>Block Diagram of Career Roadmaps</vt:lpstr>
      <vt:lpstr>ER Diagram of  Career  Roadmaps</vt:lpstr>
      <vt:lpstr>Use Case  Diagram of Career  Roadmaps</vt:lpstr>
      <vt:lpstr>Gantt Chart Career Roadmaps</vt:lpstr>
      <vt:lpstr>DFD Chart of Career  Roadmaps</vt:lpstr>
      <vt:lpstr>References used </vt:lpstr>
      <vt:lpstr>Thank you Kunal Goyal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Roadmaps</dc:title>
  <dc:creator>Kunal Goyal</dc:creator>
  <cp:lastModifiedBy>Kunal Goyal</cp:lastModifiedBy>
  <cp:revision>53</cp:revision>
  <dcterms:created xsi:type="dcterms:W3CDTF">2021-09-04T13:11:39Z</dcterms:created>
  <dcterms:modified xsi:type="dcterms:W3CDTF">2021-09-06T05:21:20Z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